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0" r:id="rId4"/>
    <p:sldId id="271" r:id="rId5"/>
    <p:sldId id="274" r:id="rId6"/>
    <p:sldId id="272" r:id="rId7"/>
    <p:sldId id="273" r:id="rId8"/>
    <p:sldId id="260" r:id="rId9"/>
    <p:sldId id="262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100%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76%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100%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22 (25%)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1 (6%)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0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58 (65%)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7 (44%)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4 (40%)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47 (53%)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5 (31%)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1 (10%)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50450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411480" y="4694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თბილისი    100%</a:t>
          </a:r>
          <a:endParaRPr lang="en-US" sz="3100" kern="1200" dirty="0"/>
        </a:p>
      </dsp:txBody>
      <dsp:txXfrm>
        <a:off x="456152" y="91613"/>
        <a:ext cx="5671376" cy="825776"/>
      </dsp:txXfrm>
    </dsp:sp>
    <dsp:sp modelId="{0ECC0DAE-0125-4BE1-B1C2-A37B68D08042}">
      <dsp:nvSpPr>
        <dsp:cNvPr id="0" name=""/>
        <dsp:cNvSpPr/>
      </dsp:nvSpPr>
      <dsp:spPr>
        <a:xfrm>
          <a:off x="0" y="191066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454891" y="1447802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ქუთაისი       76%</a:t>
          </a:r>
          <a:endParaRPr lang="en-US" sz="3100" kern="1200" dirty="0"/>
        </a:p>
      </dsp:txBody>
      <dsp:txXfrm>
        <a:off x="499563" y="1492474"/>
        <a:ext cx="5671376" cy="825776"/>
      </dsp:txXfrm>
    </dsp:sp>
    <dsp:sp modelId="{E234658D-9FB7-47F6-B4E1-07B59CB30BFA}">
      <dsp:nvSpPr>
        <dsp:cNvPr id="0" name=""/>
        <dsp:cNvSpPr/>
      </dsp:nvSpPr>
      <dsp:spPr>
        <a:xfrm>
          <a:off x="0" y="331682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411480" y="285926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ბათუმი         100%</a:t>
          </a:r>
          <a:endParaRPr lang="en-US" sz="3100" kern="1200" dirty="0"/>
        </a:p>
      </dsp:txBody>
      <dsp:txXfrm>
        <a:off x="456152" y="2903933"/>
        <a:ext cx="5671376" cy="82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98273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205624" y="65801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თბილისი    22 (25%)</a:t>
          </a:r>
          <a:endParaRPr lang="en-US" sz="2200" kern="1200" dirty="0"/>
        </a:p>
      </dsp:txBody>
      <dsp:txXfrm>
        <a:off x="237327" y="689722"/>
        <a:ext cx="2815337" cy="586034"/>
      </dsp:txXfrm>
    </dsp:sp>
    <dsp:sp modelId="{0ECC0DAE-0125-4BE1-B1C2-A37B68D08042}">
      <dsp:nvSpPr>
        <dsp:cNvPr id="0" name=""/>
        <dsp:cNvSpPr/>
      </dsp:nvSpPr>
      <dsp:spPr>
        <a:xfrm>
          <a:off x="0" y="198065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227317" y="165217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ქუთაისი       1 (6%)</a:t>
          </a:r>
          <a:endParaRPr lang="en-US" sz="2200" kern="1200" dirty="0"/>
        </a:p>
      </dsp:txBody>
      <dsp:txXfrm>
        <a:off x="259020" y="1683882"/>
        <a:ext cx="2815337" cy="586034"/>
      </dsp:txXfrm>
    </dsp:sp>
    <dsp:sp modelId="{E234658D-9FB7-47F6-B4E1-07B59CB30BFA}">
      <dsp:nvSpPr>
        <dsp:cNvPr id="0" name=""/>
        <dsp:cNvSpPr/>
      </dsp:nvSpPr>
      <dsp:spPr>
        <a:xfrm>
          <a:off x="0" y="297857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205624" y="265385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ბათუმი         0</a:t>
          </a:r>
          <a:endParaRPr lang="en-US" sz="2200" kern="1200" dirty="0"/>
        </a:p>
      </dsp:txBody>
      <dsp:txXfrm>
        <a:off x="237327" y="2685562"/>
        <a:ext cx="2815337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98273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205624" y="65801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თბილისი    58 (65%)</a:t>
          </a:r>
          <a:endParaRPr lang="en-US" sz="2200" kern="1200" dirty="0"/>
        </a:p>
      </dsp:txBody>
      <dsp:txXfrm>
        <a:off x="237327" y="689722"/>
        <a:ext cx="2815337" cy="586034"/>
      </dsp:txXfrm>
    </dsp:sp>
    <dsp:sp modelId="{0ECC0DAE-0125-4BE1-B1C2-A37B68D08042}">
      <dsp:nvSpPr>
        <dsp:cNvPr id="0" name=""/>
        <dsp:cNvSpPr/>
      </dsp:nvSpPr>
      <dsp:spPr>
        <a:xfrm>
          <a:off x="0" y="198065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227317" y="165217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ქუთაისი       7 (44%)</a:t>
          </a:r>
          <a:endParaRPr lang="en-US" sz="2200" kern="1200" dirty="0"/>
        </a:p>
      </dsp:txBody>
      <dsp:txXfrm>
        <a:off x="259020" y="1683882"/>
        <a:ext cx="2815337" cy="586034"/>
      </dsp:txXfrm>
    </dsp:sp>
    <dsp:sp modelId="{E234658D-9FB7-47F6-B4E1-07B59CB30BFA}">
      <dsp:nvSpPr>
        <dsp:cNvPr id="0" name=""/>
        <dsp:cNvSpPr/>
      </dsp:nvSpPr>
      <dsp:spPr>
        <a:xfrm>
          <a:off x="0" y="297857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205624" y="265385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ბათუმი         4 (40%)</a:t>
          </a:r>
          <a:endParaRPr lang="en-US" sz="2200" kern="1200" dirty="0"/>
        </a:p>
      </dsp:txBody>
      <dsp:txXfrm>
        <a:off x="237327" y="2685562"/>
        <a:ext cx="2815337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50450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411480" y="4694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თბილისი    47 (53%)</a:t>
          </a:r>
          <a:endParaRPr lang="en-US" sz="3100" kern="1200" dirty="0"/>
        </a:p>
      </dsp:txBody>
      <dsp:txXfrm>
        <a:off x="456152" y="91613"/>
        <a:ext cx="5671376" cy="825776"/>
      </dsp:txXfrm>
    </dsp:sp>
    <dsp:sp modelId="{0ECC0DAE-0125-4BE1-B1C2-A37B68D08042}">
      <dsp:nvSpPr>
        <dsp:cNvPr id="0" name=""/>
        <dsp:cNvSpPr/>
      </dsp:nvSpPr>
      <dsp:spPr>
        <a:xfrm>
          <a:off x="0" y="191066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454891" y="1447802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ქუთაისი       5 (31%)</a:t>
          </a:r>
          <a:endParaRPr lang="en-US" sz="3100" kern="1200" dirty="0"/>
        </a:p>
      </dsp:txBody>
      <dsp:txXfrm>
        <a:off x="499563" y="1492474"/>
        <a:ext cx="5671376" cy="825776"/>
      </dsp:txXfrm>
    </dsp:sp>
    <dsp:sp modelId="{E234658D-9FB7-47F6-B4E1-07B59CB30BFA}">
      <dsp:nvSpPr>
        <dsp:cNvPr id="0" name=""/>
        <dsp:cNvSpPr/>
      </dsp:nvSpPr>
      <dsp:spPr>
        <a:xfrm>
          <a:off x="0" y="331682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411480" y="285926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ბათუმი         1 (10%)</a:t>
          </a:r>
          <a:endParaRPr lang="en-US" sz="3100" kern="1200" dirty="0"/>
        </a:p>
      </dsp:txBody>
      <dsp:txXfrm>
        <a:off x="456152" y="2903933"/>
        <a:ext cx="567137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C593DBB-FFA6-47F5-A71F-B89CEE1FAE68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3733799"/>
          </a:xfrm>
        </p:spPr>
        <p:txBody>
          <a:bodyPr/>
          <a:lstStyle/>
          <a:p>
            <a:r>
              <a:rPr lang="ka-GE" sz="4000" dirty="0" smtClean="0"/>
              <a:t>ჯანმრთელობის შესახებ ელექტრონული ჩანაწერების სისტემა (</a:t>
            </a:r>
            <a:r>
              <a:rPr lang="en-US" sz="4000" dirty="0" smtClean="0"/>
              <a:t>EHR</a:t>
            </a:r>
            <a:r>
              <a:rPr lang="ka-GE" sz="4000" dirty="0" smtClean="0"/>
              <a:t>)</a:t>
            </a:r>
            <a:br>
              <a:rPr lang="ka-GE" sz="4000" dirty="0" smtClean="0"/>
            </a:br>
            <a:r>
              <a:rPr lang="ka-GE" sz="4000" dirty="0" smtClean="0"/>
              <a:t/>
            </a:r>
            <a:br>
              <a:rPr lang="ka-GE" sz="4000" dirty="0" smtClean="0"/>
            </a:br>
            <a:r>
              <a:rPr lang="ka-GE" sz="4000" dirty="0"/>
              <a:t/>
            </a:r>
            <a:br>
              <a:rPr lang="ka-GE" sz="4000" dirty="0"/>
            </a:br>
            <a:r>
              <a:rPr lang="ka-GE" sz="3200" dirty="0" smtClean="0"/>
              <a:t>სად ვართ, პრობლემები, გამოწვევები..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663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029200"/>
          </a:xfrm>
        </p:spPr>
        <p:txBody>
          <a:bodyPr>
            <a:normAutofit fontScale="85000" lnSpcReduction="10000"/>
          </a:bodyPr>
          <a:lstStyle/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ამბულატორიული </a:t>
            </a:r>
            <a:r>
              <a:rPr lang="ka-GE" dirty="0">
                <a:solidFill>
                  <a:schemeClr val="tx1"/>
                </a:solidFill>
              </a:rPr>
              <a:t>ვიზიტის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EHR </a:t>
            </a:r>
            <a:r>
              <a:rPr lang="ka-GE" dirty="0">
                <a:solidFill>
                  <a:schemeClr val="tx1"/>
                </a:solidFill>
              </a:rPr>
              <a:t>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ამბულატორიული ვიზიტის დასრულებიდან </a:t>
            </a:r>
            <a:r>
              <a:rPr lang="ka-GE" b="1" dirty="0" smtClean="0">
                <a:solidFill>
                  <a:schemeClr val="tx1"/>
                </a:solidFill>
              </a:rPr>
              <a:t>5 კალენდარული დღის 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სტაციონარული შემთხვევების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</a:t>
            </a:r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პაციენტის გაწერიდან </a:t>
            </a:r>
            <a:r>
              <a:rPr lang="ka-GE" b="1" dirty="0" smtClean="0">
                <a:solidFill>
                  <a:schemeClr val="tx1"/>
                </a:solidFill>
              </a:rPr>
              <a:t>14 </a:t>
            </a:r>
            <a:r>
              <a:rPr lang="ka-GE" b="1" dirty="0">
                <a:solidFill>
                  <a:schemeClr val="tx1"/>
                </a:solidFill>
              </a:rPr>
              <a:t>კალენდარული</a:t>
            </a:r>
            <a:r>
              <a:rPr lang="ka-GE" b="1" dirty="0" smtClean="0">
                <a:solidFill>
                  <a:schemeClr val="tx1"/>
                </a:solidFill>
              </a:rPr>
              <a:t>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2019 </a:t>
            </a:r>
            <a:r>
              <a:rPr lang="ka-GE" dirty="0">
                <a:solidFill>
                  <a:schemeClr val="tx1"/>
                </a:solidFill>
              </a:rPr>
              <a:t>წლის 1 მაისიდან </a:t>
            </a:r>
            <a:r>
              <a:rPr lang="ka-GE" b="1" dirty="0">
                <a:solidFill>
                  <a:schemeClr val="tx1"/>
                </a:solidFill>
              </a:rPr>
              <a:t>ელ.რეცეპტის სისტემის </a:t>
            </a:r>
            <a:r>
              <a:rPr lang="ka-GE" dirty="0">
                <a:solidFill>
                  <a:schemeClr val="tx1"/>
                </a:solidFill>
              </a:rPr>
              <a:t>გამოყენება დაიწყოს ქ.ბათუმის, ქ.ქუთაისისა და სხვა ქალაქების სტაციონარულ </a:t>
            </a:r>
            <a:r>
              <a:rPr lang="ka-GE" dirty="0" smtClean="0">
                <a:solidFill>
                  <a:schemeClr val="tx1"/>
                </a:solidFill>
              </a:rPr>
              <a:t>დაწესებულებებში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განსხვავებული მიდგომის ჩამოყალიბება იმ სერვისების მიმართ, რომელთა ფარგლებში მკურნალობა ხორციელდება ანონიმურ </a:t>
            </a:r>
            <a:r>
              <a:rPr lang="ka-GE" dirty="0" smtClean="0">
                <a:solidFill>
                  <a:schemeClr val="tx1"/>
                </a:solidFill>
              </a:rPr>
              <a:t>რეჟიმში </a:t>
            </a:r>
            <a:r>
              <a:rPr lang="ka-GE" dirty="0">
                <a:solidFill>
                  <a:schemeClr val="tx1"/>
                </a:solidFill>
              </a:rPr>
              <a:t>(ნარკოლოგია, ფსიქიატრია, აივ-ინფექცია, ვენეროლოგია)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93678" y="1524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ka-GE" sz="4400" dirty="0" smtClean="0"/>
              <a:t>პრობლემის გადაჭრის გზები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9185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47800"/>
          </a:xfrm>
        </p:spPr>
        <p:txBody>
          <a:bodyPr/>
          <a:lstStyle/>
          <a:p>
            <a:r>
              <a:rPr lang="en-US" sz="4400" dirty="0"/>
              <a:t>EHR </a:t>
            </a:r>
            <a:r>
              <a:rPr lang="ka-GE" sz="4400" dirty="0" smtClean="0"/>
              <a:t>სისტემა - სამომავლო პერსპექტივები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6800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დაწესებულებების ლოკალური </a:t>
            </a:r>
            <a:r>
              <a:rPr lang="en-US" dirty="0" smtClean="0">
                <a:solidFill>
                  <a:schemeClr val="tx1"/>
                </a:solidFill>
              </a:rPr>
              <a:t>EMR </a:t>
            </a:r>
            <a:r>
              <a:rPr lang="ka-GE" dirty="0" smtClean="0">
                <a:solidFill>
                  <a:schemeClr val="tx1"/>
                </a:solidFill>
              </a:rPr>
              <a:t> სისტემების დანერგვის სტიმულირება, რაც ხელს შეუწყობს როგორც ელ. ხელმოწერების გამოყენების გავრცელებას, ასევე სამედიცინო დოკუმენტაციის მხოლოდ ელ. ფორმით წარმოების პრაქტიკის დანერგვას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სამედიცინო დაწესებულებებში სტატისტიკური ფორმების ცალკე გენერირებისა და გადმოგზავნის, ასევე, ცალკეული ელ. სისტემის მიერ მონაცემების მოთხოვნის საჭიროების მოხსნა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შესახებ სრულყოფილი ანამნეზის შეკრების და დაგროვების შესაძლებლობა, </a:t>
            </a:r>
            <a:r>
              <a:rPr lang="ka-GE" dirty="0">
                <a:solidFill>
                  <a:schemeClr val="tx1"/>
                </a:solidFill>
              </a:rPr>
              <a:t>რაც უზრუნველყოფს ინფორმაციის </a:t>
            </a:r>
            <a:r>
              <a:rPr lang="ka-GE" dirty="0" smtClean="0">
                <a:solidFill>
                  <a:schemeClr val="tx1"/>
                </a:solidFill>
              </a:rPr>
              <a:t>სიზუსტეს და, შესაბამისად, სამედიცინო მომსახურების ხარისხს</a:t>
            </a: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EHR </a:t>
            </a:r>
            <a:r>
              <a:rPr lang="ka-GE" sz="4400" dirty="0"/>
              <a:t>სისტემა - სამომავლო პერსპექტივები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495800"/>
          </a:xfrm>
        </p:spPr>
        <p:txBody>
          <a:bodyPr>
            <a:normAutofit fontScale="92500" lnSpcReduction="10000"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პერსონალური </a:t>
            </a:r>
            <a:r>
              <a:rPr lang="ka-GE" dirty="0">
                <a:solidFill>
                  <a:schemeClr val="tx1"/>
                </a:solidFill>
              </a:rPr>
              <a:t>მონაცემების კონფიდენციალობის დაცვა, რაც ხელს </a:t>
            </a:r>
            <a:r>
              <a:rPr lang="ka-GE" dirty="0" smtClean="0">
                <a:solidFill>
                  <a:schemeClr val="tx1"/>
                </a:solidFill>
              </a:rPr>
              <a:t>შეუწყობს </a:t>
            </a:r>
            <a:r>
              <a:rPr lang="ka-GE" dirty="0">
                <a:solidFill>
                  <a:schemeClr val="tx1"/>
                </a:solidFill>
              </a:rPr>
              <a:t>შესაბამისი კანონის მოთხოვნების </a:t>
            </a:r>
            <a:r>
              <a:rPr lang="ka-GE" dirty="0" smtClean="0">
                <a:solidFill>
                  <a:schemeClr val="tx1"/>
                </a:solidFill>
              </a:rPr>
              <a:t>რეალიზებას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</a:t>
            </a:r>
            <a:r>
              <a:rPr lang="ka-GE" dirty="0">
                <a:solidFill>
                  <a:schemeClr val="tx1"/>
                </a:solidFill>
              </a:rPr>
              <a:t>გვერდის საშუალებით პაციენტის წვდომა საკუთარ სამედიცინო </a:t>
            </a:r>
            <a:r>
              <a:rPr lang="ka-GE" dirty="0" smtClean="0">
                <a:solidFill>
                  <a:schemeClr val="tx1"/>
                </a:solidFill>
              </a:rPr>
              <a:t>მონაცემებზე და მის ჩართულობას მკურნალობის პროცესში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</a:t>
            </a:r>
            <a:r>
              <a:rPr lang="ka-GE" dirty="0">
                <a:solidFill>
                  <a:schemeClr val="tx1"/>
                </a:solidFill>
              </a:rPr>
              <a:t>გვერდზე რეალიზებული ლოგირების ისტორიის მეშვეობით, პაციენტის მხრიდან მის პერსონალურ ინფორმაციასთან წვდომის კონტროლი, რაც </a:t>
            </a:r>
            <a:r>
              <a:rPr lang="ka-GE" dirty="0" smtClean="0">
                <a:solidFill>
                  <a:schemeClr val="tx1"/>
                </a:solidFill>
              </a:rPr>
              <a:t>გამოიწვევს </a:t>
            </a:r>
            <a:r>
              <a:rPr lang="ka-GE" dirty="0">
                <a:solidFill>
                  <a:schemeClr val="tx1"/>
                </a:solidFill>
              </a:rPr>
              <a:t>პერსონალური მონაცემების დაცვის პროცესში მოქალაქის/პაციენტის როლის </a:t>
            </a:r>
            <a:r>
              <a:rPr lang="ka-GE" dirty="0" smtClean="0">
                <a:solidFill>
                  <a:schemeClr val="tx1"/>
                </a:solidFill>
              </a:rPr>
              <a:t>გააქტიურებას</a:t>
            </a:r>
            <a:endParaRPr lang="ka-G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22745"/>
            <a:ext cx="8458200" cy="129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solidFill>
                  <a:schemeClr val="accent1"/>
                </a:solidFill>
              </a:rPr>
              <a:t>EHR</a:t>
            </a:r>
            <a:r>
              <a:rPr lang="ka-GE" sz="2000" dirty="0" smtClean="0">
                <a:solidFill>
                  <a:schemeClr val="accent1"/>
                </a:solidFill>
              </a:rPr>
              <a:t> სისტემაში ჩართული </a:t>
            </a:r>
            <a:r>
              <a:rPr lang="ka-GE" sz="2000" dirty="0">
                <a:solidFill>
                  <a:schemeClr val="accent1"/>
                </a:solidFill>
              </a:rPr>
              <a:t>ჯანმრთელობის დაცვის სახელმწიფო პროგრამების მიმწოდებელი </a:t>
            </a:r>
            <a:r>
              <a:rPr lang="ka-GE" sz="2000" dirty="0" smtClean="0">
                <a:solidFill>
                  <a:schemeClr val="accent1"/>
                </a:solidFill>
              </a:rPr>
              <a:t>სტაციონარული დაწესებულებები</a:t>
            </a:r>
            <a:endParaRPr lang="en-US" sz="20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780186"/>
              </p:ext>
            </p:extLst>
          </p:nvPr>
        </p:nvGraphicFramePr>
        <p:xfrm>
          <a:off x="459509" y="2286000"/>
          <a:ext cx="82296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030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6627"/>
            <a:ext cx="8610600" cy="129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77601"/>
              </p:ext>
            </p:extLst>
          </p:nvPr>
        </p:nvGraphicFramePr>
        <p:xfrm>
          <a:off x="459509" y="2286000"/>
          <a:ext cx="4112491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3154" y="1295400"/>
            <a:ext cx="35052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სტაციონარული დაწესებულებების რაოდენობა, საიდანაც </a:t>
            </a:r>
            <a:r>
              <a:rPr lang="en-US" dirty="0"/>
              <a:t>EHR</a:t>
            </a:r>
            <a:r>
              <a:rPr lang="ka-GE" dirty="0"/>
              <a:t> სისტემაში ჩართულია მხოლოდ 1 ექიმი (</a:t>
            </a:r>
            <a:r>
              <a:rPr lang="ka-GE" dirty="0" smtClean="0"/>
              <a:t>15.02.2019-15.03.2019</a:t>
            </a:r>
            <a:r>
              <a:rPr lang="ka-GE" dirty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38114" y="1295400"/>
            <a:ext cx="35052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სტაციონარული დაწესებულებების რაოდენობა, საიდანაც </a:t>
            </a:r>
            <a:r>
              <a:rPr lang="en-US" dirty="0"/>
              <a:t>EHR</a:t>
            </a:r>
            <a:r>
              <a:rPr lang="ka-GE" dirty="0"/>
              <a:t> სისტემაში ჩართულია 10-მდე ექიმი (</a:t>
            </a:r>
            <a:r>
              <a:rPr lang="ka-GE" dirty="0" smtClean="0"/>
              <a:t>15.02.2019-15.03.2019</a:t>
            </a:r>
            <a:r>
              <a:rPr lang="ka-GE" dirty="0"/>
              <a:t>)</a:t>
            </a:r>
            <a:endParaRPr lang="en-US" dirty="0"/>
          </a:p>
        </p:txBody>
      </p:sp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6239804"/>
              </p:ext>
            </p:extLst>
          </p:nvPr>
        </p:nvGraphicFramePr>
        <p:xfrm>
          <a:off x="4802908" y="2285999"/>
          <a:ext cx="4112491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0828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458200" cy="148705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ka-GE" sz="2400" dirty="0" smtClean="0"/>
              <a:t>სტაციონარული დაწესებულებების რაოდენობა, საიდანაც გადმოცემულია მხოლოდ 30-მდე </a:t>
            </a:r>
            <a:r>
              <a:rPr lang="en-US" sz="2400" dirty="0" smtClean="0"/>
              <a:t>EHR </a:t>
            </a:r>
            <a:r>
              <a:rPr lang="ka-GE" sz="2400" dirty="0"/>
              <a:t>ეპიზოდი </a:t>
            </a:r>
            <a:r>
              <a:rPr lang="ka-GE" sz="2400" dirty="0" smtClean="0"/>
              <a:t/>
            </a:r>
            <a:br>
              <a:rPr lang="ka-GE" sz="2400" dirty="0" smtClean="0"/>
            </a:br>
            <a:r>
              <a:rPr lang="ka-GE" sz="2400" dirty="0" smtClean="0"/>
              <a:t>(15.02.2019-15.03.2019)</a:t>
            </a:r>
            <a:endParaRPr lang="en-US" sz="2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3962574"/>
              </p:ext>
            </p:extLst>
          </p:nvPr>
        </p:nvGraphicFramePr>
        <p:xfrm>
          <a:off x="609600" y="2694840"/>
          <a:ext cx="82296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2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129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ka-GE" sz="2000" dirty="0"/>
              <a:t>(15.02.2019-15.03.2019</a:t>
            </a:r>
            <a:r>
              <a:rPr lang="ka-GE" sz="2000" dirty="0" smtClean="0"/>
              <a:t>)</a:t>
            </a:r>
            <a:endParaRPr lang="en-US" sz="2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5412661"/>
              </p:ext>
            </p:extLst>
          </p:nvPr>
        </p:nvGraphicFramePr>
        <p:xfrm>
          <a:off x="457200" y="3657600"/>
          <a:ext cx="82296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971800"/>
                <a:gridCol w="2057400"/>
                <a:gridCol w="2057400"/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10%-მდე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10-30%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30%-ზე მეტი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თბი.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27 (30%)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18 (20%)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44 (50%)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ქუთ.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3 (19%)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3 (19%)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10 (62%)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ბათ.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 (10%)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4 (40%)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5 (50%)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1707298"/>
            <a:ext cx="792480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დაწესებულებები, საიდანაც </a:t>
            </a:r>
            <a:r>
              <a:rPr lang="en-US" sz="2000" dirty="0"/>
              <a:t>EHR </a:t>
            </a:r>
            <a:r>
              <a:rPr lang="ka-GE" sz="2000" dirty="0"/>
              <a:t>სისტემაში გადმოცემულია  სახელმწიფო პროგრამებით დაფინანსებული შემთხვევების </a:t>
            </a:r>
            <a:r>
              <a:rPr lang="ka-GE" sz="2000" dirty="0" smtClean="0"/>
              <a:t> -- 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11" name="Left Arrow 10"/>
          <p:cNvSpPr/>
          <p:nvPr/>
        </p:nvSpPr>
        <p:spPr>
          <a:xfrm rot="18932421">
            <a:off x="2899959" y="3025769"/>
            <a:ext cx="915760" cy="386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 rot="13857830">
            <a:off x="7219689" y="3007040"/>
            <a:ext cx="915760" cy="386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 rot="16200000">
            <a:off x="5255702" y="3033198"/>
            <a:ext cx="593533" cy="386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0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400" dirty="0"/>
              <a:t>EHR </a:t>
            </a:r>
            <a:r>
              <a:rPr lang="ka-GE" sz="4400" dirty="0" smtClean="0"/>
              <a:t>სისტემის გამოყენება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ხარვეზები სახელმწიფო პროგრამების მიმწოდებლების მიერ ყველა სტაციონარული შემთხვევვის შესახებ ინფორმაციის 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გადაცემასთან დაკავშირებით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სახელმწიფო პროგრამების მიმწოდებელი </a:t>
            </a:r>
            <a:r>
              <a:rPr lang="ka-GE" dirty="0" smtClean="0">
                <a:solidFill>
                  <a:schemeClr val="tx1"/>
                </a:solidFill>
              </a:rPr>
              <a:t>დაწესებულების ექიმების ნაწილი ჩართული არ არის სისტემაში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ქუთაისში სახელმწიფო პროგრამების მიმწოდებელი დაწესებულების 24 % არ არის ჩართული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6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394"/>
            <a:ext cx="8229600" cy="1563806"/>
          </a:xfrm>
        </p:spPr>
        <p:txBody>
          <a:bodyPr/>
          <a:lstStyle/>
          <a:p>
            <a:r>
              <a:rPr lang="ka-GE" sz="4400" dirty="0" smtClean="0"/>
              <a:t>პრობლემები სისტემის მოხმარებასთან დაკავშირებით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77500" lnSpcReduction="20000"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ამბულატორიული </a:t>
            </a:r>
            <a:r>
              <a:rPr lang="ka-GE" dirty="0">
                <a:solidFill>
                  <a:schemeClr val="tx1"/>
                </a:solidFill>
              </a:rPr>
              <a:t>ვიზიტის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EHR </a:t>
            </a:r>
            <a:r>
              <a:rPr lang="ka-GE" dirty="0">
                <a:solidFill>
                  <a:schemeClr val="tx1"/>
                </a:solidFill>
              </a:rPr>
              <a:t>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ამბულატორიული ვიზიტის დასრულებიდან </a:t>
            </a:r>
            <a:r>
              <a:rPr lang="ka-GE" b="1" dirty="0" smtClean="0">
                <a:solidFill>
                  <a:schemeClr val="tx1"/>
                </a:solidFill>
              </a:rPr>
              <a:t>1 სამუშაო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სტაციონარული შემთხვევების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</a:t>
            </a:r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პაციენტის გაწერიდან </a:t>
            </a:r>
            <a:r>
              <a:rPr lang="ka-GE" b="1" dirty="0" smtClean="0">
                <a:solidFill>
                  <a:schemeClr val="tx1"/>
                </a:solidFill>
              </a:rPr>
              <a:t>5 სამუშაო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sz="2400" dirty="0" smtClean="0">
              <a:solidFill>
                <a:schemeClr val="tx1"/>
              </a:solidFill>
            </a:endParaRPr>
          </a:p>
          <a:p>
            <a:r>
              <a:rPr lang="ka-GE" sz="2400" dirty="0" smtClean="0">
                <a:solidFill>
                  <a:schemeClr val="tx1"/>
                </a:solidFill>
              </a:rPr>
              <a:t>სამედიცინო დაწესებულებები, რომელთაც აქვთ სამედიცინო ჩანაწერების შიდა სისტემა - </a:t>
            </a:r>
            <a:r>
              <a:rPr lang="en-US" sz="2400" dirty="0" smtClean="0">
                <a:solidFill>
                  <a:schemeClr val="tx1"/>
                </a:solidFill>
              </a:rPr>
              <a:t>EMR</a:t>
            </a:r>
            <a:r>
              <a:rPr lang="ka-GE" dirty="0">
                <a:solidFill>
                  <a:schemeClr val="tx1"/>
                </a:solidFill>
              </a:rPr>
              <a:t> </a:t>
            </a:r>
            <a:r>
              <a:rPr lang="ka-GE" dirty="0" smtClean="0">
                <a:solidFill>
                  <a:schemeClr val="tx1"/>
                </a:solidFill>
              </a:rPr>
              <a:t>და</a:t>
            </a:r>
            <a:r>
              <a:rPr lang="ka-GE" sz="2400" dirty="0" smtClean="0">
                <a:solidFill>
                  <a:schemeClr val="tx1"/>
                </a:solidFill>
              </a:rPr>
              <a:t> ინტეგრირებულნი არიან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ka-GE" dirty="0" smtClean="0">
                <a:solidFill>
                  <a:schemeClr val="tx1"/>
                </a:solidFill>
              </a:rPr>
              <a:t>სისტემასთან, </a:t>
            </a:r>
            <a:r>
              <a:rPr lang="ka-GE" sz="2400" dirty="0" smtClean="0">
                <a:solidFill>
                  <a:schemeClr val="tx1"/>
                </a:solidFill>
              </a:rPr>
              <a:t>ამავდროულად, ვალდებულნი არიან, შეინახონ სამედიცინო ჩანაწერები მატერიალური ფორმით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განსხვავებული მიდგომის საჭიროება პერინატალური სერვისის შემთხვევაში</a:t>
            </a:r>
            <a:endParaRPr lang="ka-GE" sz="2400" dirty="0" smtClean="0">
              <a:solidFill>
                <a:schemeClr val="tx1"/>
              </a:solidFill>
            </a:endParaRP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გადაცემა ანონიმური მკურნალობის შემთხვევაში (ნარკოლოგია, ფსიქიატრია, აივ-ინფექცია, ვენეროლოგია) </a:t>
            </a:r>
            <a:endParaRPr lang="ka-GE" sz="240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0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600200"/>
          </a:xfrm>
        </p:spPr>
        <p:txBody>
          <a:bodyPr/>
          <a:lstStyle/>
          <a:p>
            <a:r>
              <a:rPr lang="en-US" dirty="0" smtClean="0"/>
              <a:t>ი</a:t>
            </a:r>
            <a:r>
              <a:rPr lang="ka-GE" dirty="0" smtClean="0"/>
              <a:t>მპლემენტაციის მე-2 ფაზა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>
            <a:normAutofit/>
          </a:bodyPr>
          <a:lstStyle/>
          <a:p>
            <a:r>
              <a:rPr lang="ka-GE" dirty="0">
                <a:solidFill>
                  <a:schemeClr val="tx1"/>
                </a:solidFill>
              </a:rPr>
              <a:t>2019 წლის 1 მაისიდან ჯანმრთელობის დაცვის სახელმწიფო პროგრამების მიმწოდებელი </a:t>
            </a:r>
            <a:r>
              <a:rPr lang="ka-GE" b="1" dirty="0">
                <a:solidFill>
                  <a:schemeClr val="tx1"/>
                </a:solidFill>
              </a:rPr>
              <a:t>ყველა სტაციონარული 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დაწესებულების</a:t>
            </a:r>
            <a:r>
              <a:rPr lang="ka-GE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EHR</a:t>
            </a:r>
            <a:r>
              <a:rPr lang="ka-GE" dirty="0" smtClean="0">
                <a:solidFill>
                  <a:schemeClr val="tx1"/>
                </a:solidFill>
              </a:rPr>
              <a:t> სისტემაში ჩართვა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2019 წლის 1 </a:t>
            </a:r>
            <a:r>
              <a:rPr lang="ka-GE" dirty="0" smtClean="0">
                <a:solidFill>
                  <a:schemeClr val="tx1"/>
                </a:solidFill>
              </a:rPr>
              <a:t>სექტემბრიდან </a:t>
            </a:r>
            <a:r>
              <a:rPr lang="ka-GE" dirty="0">
                <a:solidFill>
                  <a:schemeClr val="tx1"/>
                </a:solidFill>
              </a:rPr>
              <a:t>ჯანმრთელობის დაცვის სახელმწიფო პროგრამების მიმწოდებელი </a:t>
            </a:r>
            <a:r>
              <a:rPr lang="ka-GE" b="1" dirty="0">
                <a:solidFill>
                  <a:schemeClr val="tx1"/>
                </a:solidFill>
              </a:rPr>
              <a:t>ყველა ამბულატორიული 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დაწესებულების</a:t>
            </a:r>
            <a:r>
              <a:rPr lang="en-US" dirty="0">
                <a:solidFill>
                  <a:schemeClr val="tx1"/>
                </a:solidFill>
              </a:rPr>
              <a:t> 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r>
              <a:rPr lang="ka-GE" dirty="0" smtClean="0">
                <a:solidFill>
                  <a:schemeClr val="tx1"/>
                </a:solidFill>
              </a:rPr>
              <a:t>ჩართვა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a-GE" sz="2400" b="1" dirty="0" smtClean="0">
                <a:solidFill>
                  <a:schemeClr val="tx1"/>
                </a:solidFill>
              </a:rPr>
              <a:t>სოფლის ექიმების კომპიუტერებით აღჭურვის საკითხი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7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19200"/>
          </a:xfrm>
        </p:spPr>
        <p:txBody>
          <a:bodyPr/>
          <a:lstStyle/>
          <a:p>
            <a:r>
              <a:rPr lang="ka-GE" sz="4400" dirty="0" smtClean="0"/>
              <a:t>პრობლემის გადაჭრის გზები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b="1" dirty="0" smtClean="0">
                <a:solidFill>
                  <a:schemeClr val="tx1"/>
                </a:solidFill>
              </a:rPr>
              <a:t>ადმინისტრაციული ბერკეტები </a:t>
            </a:r>
            <a:r>
              <a:rPr lang="ka-GE" dirty="0" smtClean="0">
                <a:solidFill>
                  <a:schemeClr val="tx1"/>
                </a:solidFill>
              </a:rPr>
              <a:t>(</a:t>
            </a:r>
            <a:r>
              <a:rPr lang="ka-GE" b="1" dirty="0" smtClean="0">
                <a:solidFill>
                  <a:schemeClr val="tx1"/>
                </a:solidFill>
              </a:rPr>
              <a:t>საჯარიმო სანქციები</a:t>
            </a:r>
            <a:r>
              <a:rPr lang="ka-GE" dirty="0" smtClean="0">
                <a:solidFill>
                  <a:schemeClr val="tx1"/>
                </a:solidFill>
              </a:rPr>
              <a:t>) ამოქმედდეს 2019 წლის 1 სექტემბრიდან</a:t>
            </a: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2019 წლის 1 მაისიდან - 1 სექტემბრამდე მთელი საქართველოს მასშტაბით ჯანმრთელობის </a:t>
            </a:r>
            <a:r>
              <a:rPr lang="ka-GE" dirty="0">
                <a:solidFill>
                  <a:schemeClr val="tx1"/>
                </a:solidFill>
              </a:rPr>
              <a:t>დაცვის </a:t>
            </a:r>
            <a:r>
              <a:rPr lang="ka-GE" dirty="0" smtClean="0">
                <a:solidFill>
                  <a:schemeClr val="tx1"/>
                </a:solidFill>
              </a:rPr>
              <a:t>სახელმწიფო </a:t>
            </a:r>
            <a:r>
              <a:rPr lang="ka-GE" dirty="0">
                <a:solidFill>
                  <a:schemeClr val="tx1"/>
                </a:solidFill>
              </a:rPr>
              <a:t>პროგრამების </a:t>
            </a:r>
            <a:r>
              <a:rPr lang="ka-GE" dirty="0" smtClean="0">
                <a:solidFill>
                  <a:schemeClr val="tx1"/>
                </a:solidFill>
              </a:rPr>
              <a:t>მიმწოდებელ </a:t>
            </a:r>
            <a:r>
              <a:rPr lang="ka-GE" b="1" dirty="0" smtClean="0">
                <a:solidFill>
                  <a:schemeClr val="tx1"/>
                </a:solidFill>
              </a:rPr>
              <a:t>სტაციონარულ </a:t>
            </a:r>
            <a:r>
              <a:rPr lang="ka-GE" b="1" dirty="0">
                <a:solidFill>
                  <a:schemeClr val="tx1"/>
                </a:solidFill>
              </a:rPr>
              <a:t>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დაწესებულებებზე არ გავრცელდეს საჯარიმო სანქციები</a:t>
            </a:r>
          </a:p>
          <a:p>
            <a:endParaRPr lang="ka-GE" b="1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პერინატალური სერვისების შემთხვევაში ინფორმაცია აისახოს დედათა და ახალშობილთა მოდულში, რაც, ამავდროულად, </a:t>
            </a:r>
            <a:r>
              <a:rPr lang="ka-GE" dirty="0">
                <a:solidFill>
                  <a:schemeClr val="tx1"/>
                </a:solidFill>
              </a:rPr>
              <a:t>გადმოვა EHR </a:t>
            </a:r>
            <a:r>
              <a:rPr lang="ka-GE" dirty="0" smtClean="0">
                <a:solidFill>
                  <a:schemeClr val="tx1"/>
                </a:solidFill>
              </a:rPr>
              <a:t>სისტემის ანამნეზის ნაწილში</a:t>
            </a:r>
          </a:p>
          <a:p>
            <a:endParaRPr lang="ka-GE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41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257</TotalTime>
  <Words>552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Executive</vt:lpstr>
      <vt:lpstr>ჯანმრთელობის შესახებ ელექტრონული ჩანაწერების სისტემა (EHR)   სად ვართ, პრობლემები, გამოწვევები..</vt:lpstr>
      <vt:lpstr>სტატისტიკა EHR სისტემაში ჩართული ჯანმრთელობის დაცვის სახელმწიფო პროგრამების მიმწოდებელი სტაციონარული დაწესებულებები</vt:lpstr>
      <vt:lpstr>სტატისტიკა </vt:lpstr>
      <vt:lpstr>  სტატისტიკა სტაციონარული დაწესებულებების რაოდენობა, საიდანაც გადმოცემულია მხოლოდ 30-მდე EHR ეპიზოდი  (15.02.2019-15.03.2019)</vt:lpstr>
      <vt:lpstr>  სტატისტიკა (15.02.2019-15.03.2019)</vt:lpstr>
      <vt:lpstr>EHR სისტემის გამოყენება</vt:lpstr>
      <vt:lpstr>პრობლემები სისტემის მოხმარებასთან დაკავშირებით</vt:lpstr>
      <vt:lpstr>იმპლემენტაციის მე-2 ფაზა</vt:lpstr>
      <vt:lpstr>პრობლემის გადაჭრის გზები</vt:lpstr>
      <vt:lpstr>PowerPoint Presentation</vt:lpstr>
      <vt:lpstr>EHR სისტემა - სამომავლო პერსპექტივები</vt:lpstr>
      <vt:lpstr>EHR სისტემა - სამომავლო პერსპექტივები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 შესახებ ელექტრონული ჩანაწერების სისტემა (EHR)</dc:title>
  <dc:creator>Nia Khachidze</dc:creator>
  <cp:lastModifiedBy>Natia Nogaideli</cp:lastModifiedBy>
  <cp:revision>38</cp:revision>
  <dcterms:created xsi:type="dcterms:W3CDTF">2019-03-29T11:48:58Z</dcterms:created>
  <dcterms:modified xsi:type="dcterms:W3CDTF">2019-04-01T14:00:00Z</dcterms:modified>
</cp:coreProperties>
</file>